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6" r:id="rId3"/>
    <p:sldId id="267" r:id="rId4"/>
    <p:sldId id="257" r:id="rId5"/>
    <p:sldId id="268" r:id="rId6"/>
    <p:sldId id="258" r:id="rId7"/>
    <p:sldId id="269" r:id="rId8"/>
    <p:sldId id="270" r:id="rId9"/>
    <p:sldId id="271" r:id="rId10"/>
    <p:sldId id="259" r:id="rId11"/>
    <p:sldId id="272" r:id="rId12"/>
    <p:sldId id="260" r:id="rId13"/>
    <p:sldId id="273" r:id="rId14"/>
    <p:sldId id="274" r:id="rId15"/>
    <p:sldId id="261" r:id="rId16"/>
    <p:sldId id="275" r:id="rId17"/>
    <p:sldId id="262" r:id="rId18"/>
    <p:sldId id="263" r:id="rId19"/>
    <p:sldId id="264" r:id="rId20"/>
    <p:sldId id="26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</p:sldIdLst>
  <p:sldSz cx="14630400" cy="8229600"/>
  <p:notesSz cx="8229600" cy="14630400"/>
  <p:embeddedFontLst>
    <p:embeddedFont>
      <p:font typeface="Brygada 1918" panose="020B0604020202020204" charset="0"/>
      <p:regular r:id="rId42"/>
    </p:embeddedFont>
    <p:embeddedFont>
      <p:font typeface="Brygada 1918 Semi Bold" panose="020B0604020202020204" charset="0"/>
      <p:regular r:id="rId43"/>
    </p:embeddedFont>
    <p:embeddedFont>
      <p:font typeface="Merriweather" panose="00000500000000000000" pitchFamily="2" charset="-52"/>
      <p:regular r:id="rId44"/>
      <p:bold r:id="rId45"/>
    </p:embeddedFont>
    <p:embeddedFont>
      <p:font typeface="Merriweather Bold" panose="00000800000000000000" pitchFamily="2" charset="-52"/>
      <p:bold r:id="rId4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23229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Исследовательский анализ данных маркетплейса Amazon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707255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Изучение структуры продаж, динамики заказов и сегментации покупателей на платформе Amazon.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79298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18" y="5800606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3798" y="6522774"/>
            <a:ext cx="4586460" cy="1191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ru-RU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Исследование выполнил Олег Герасимчук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ru-RU" sz="2400" b="1" dirty="0">
                <a:solidFill>
                  <a:srgbClr val="E2E6E9"/>
                </a:solidFill>
                <a:latin typeface="Merriweather Bold" pitchFamily="34" charset="0"/>
              </a:rPr>
              <a:t>В рамках курса Аналитика данных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780" y="592693"/>
            <a:ext cx="7635240" cy="1347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Описание исходных данных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40780" y="2370773"/>
            <a:ext cx="7635240" cy="711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1687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8634651" y="3351371"/>
            <a:ext cx="2847380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Уникальных заказов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40780" y="3817382"/>
            <a:ext cx="76352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Общее количество различных транзакций.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40780" y="4916567"/>
            <a:ext cx="7635240" cy="711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693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8498324" y="5897166"/>
            <a:ext cx="3120152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Уникальных клиентов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240780" y="6363176"/>
            <a:ext cx="76352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Число отдельных покупателей.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40780" y="6950393"/>
            <a:ext cx="76352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Соотношение заказов к клиентам указывает на повторные покупки. Это свидетельствует о лояльности клиентов.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9500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Географическое распределение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3798" y="2907744"/>
            <a:ext cx="3584853" cy="2627590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3169801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Картограмма плотности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25855" y="4088844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Наглядно показывает концентрацию заказов по странам.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95468" y="2907744"/>
            <a:ext cx="3584853" cy="2627590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3169801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Лидерство США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57524" y="3703320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США демонстрируют наибольший объем заказов.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63798" y="5782151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60442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Глобальный охват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25855" y="6577727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Подтверждено широкое присутствие маркетплейса.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026" y="460415"/>
            <a:ext cx="8510468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Географическое распределение заказов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26" y="1318617"/>
            <a:ext cx="13458349" cy="75366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6026" y="9043630"/>
            <a:ext cx="1345834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Калифорния лидирует по числу заказов. Крупные города являются ключевыми точками концентрации продаж.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690" y="446008"/>
            <a:ext cx="4620220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Продажи по регионам</a:t>
            </a:r>
            <a:endParaRPr kumimoji="0" lang="en-US" sz="3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" y="1277183"/>
            <a:ext cx="13495020" cy="75571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7690" y="9016722"/>
            <a:ext cx="13495020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 гистограмме представлены региональные продажи. Пятью ведущими штатами по количеству заказов являются Калифорния, Нью-Йорк, Техас, Пенсильвания и Вашингтон.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357" y="828675"/>
            <a:ext cx="7619286" cy="1361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Временная динамика продаж</a:t>
            </a:r>
            <a:endParaRPr kumimoji="0" lang="en-US" sz="4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07388" y="2516743"/>
            <a:ext cx="30480" cy="4884063"/>
          </a:xfrm>
          <a:prstGeom prst="roundRect">
            <a:avLst>
              <a:gd name="adj" fmla="val 300168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221938" y="2746534"/>
            <a:ext cx="653415" cy="30480"/>
          </a:xfrm>
          <a:prstGeom prst="roundRect">
            <a:avLst>
              <a:gd name="adj" fmla="val 300168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62357" y="2516743"/>
            <a:ext cx="490061" cy="49006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4034" y="2557582"/>
            <a:ext cx="32670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96572" y="2591514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Январь-Март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96572" y="3062407"/>
            <a:ext cx="6285071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Начало года с умеренным ростом продаж.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21938" y="4076462"/>
            <a:ext cx="653415" cy="30480"/>
          </a:xfrm>
          <a:prstGeom prst="roundRect">
            <a:avLst>
              <a:gd name="adj" fmla="val 300168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62357" y="3846671"/>
            <a:ext cx="490061" cy="49006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4034" y="3887510"/>
            <a:ext cx="32670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096572" y="3921443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Апрель-Июнь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96572" y="4392335"/>
            <a:ext cx="6285071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Устойчивый рост, приближение к пиковым значениям.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21938" y="5406390"/>
            <a:ext cx="653415" cy="30480"/>
          </a:xfrm>
          <a:prstGeom prst="roundRect">
            <a:avLst>
              <a:gd name="adj" fmla="val 300168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62357" y="5176599"/>
            <a:ext cx="490061" cy="49006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4034" y="5217438"/>
            <a:ext cx="32670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096572" y="5251371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Июль-Сентябрь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096572" y="5722263"/>
            <a:ext cx="6285071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Пиковые сезоны продаж, высокий объем транзакций.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221938" y="6736318"/>
            <a:ext cx="653415" cy="30480"/>
          </a:xfrm>
          <a:prstGeom prst="roundRect">
            <a:avLst>
              <a:gd name="adj" fmla="val 300168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762357" y="6506528"/>
            <a:ext cx="490061" cy="49006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44034" y="6547366"/>
            <a:ext cx="32670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2096572" y="6581299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Октябрь-Декабрь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096572" y="7052191"/>
            <a:ext cx="6285071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Небольшое снижение активности после пиков.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026" y="460415"/>
            <a:ext cx="6394371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Временная динамика продаж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26" y="1318617"/>
            <a:ext cx="13458349" cy="75366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6026" y="9043630"/>
            <a:ext cx="1345834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Пик продаж приходится на ноябрь-декабрь, что связано с праздничным сезоном. Снижение наблюдается в начале года.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4320"/>
            <a:ext cx="1167003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Сегментированная продажа товаров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01629" y="27653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Office Supplies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3298865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35% от общего объема продаж. Лидер по количеству.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775" y="3398639"/>
            <a:ext cx="369213" cy="46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267" y="27653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Furniture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43267" y="3298865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30% от общего объема продаж. Важная категория.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055" y="3398639"/>
            <a:ext cx="369213" cy="4616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267" y="520838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43267" y="5741908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20% от общего объема продаж. Значимый сегмент.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055" y="5633918"/>
            <a:ext cx="369213" cy="46160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01629" y="501098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Остальные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8"/>
          <p:cNvSpPr/>
          <p:nvPr/>
        </p:nvSpPr>
        <p:spPr>
          <a:xfrm>
            <a:off x="863798" y="5544503"/>
            <a:ext cx="382321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15% от общего объема продаж. Включает другие категории.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2775" y="5633918"/>
            <a:ext cx="369213" cy="461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71857"/>
            <a:ext cx="10578227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Классификация товаров по категориям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801" y="3168610"/>
            <a:ext cx="7904798" cy="79047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476" y="5419487"/>
            <a:ext cx="350877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01" y="3168610"/>
            <a:ext cx="7904798" cy="79047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39702" y="3937397"/>
            <a:ext cx="350877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801" y="3168610"/>
            <a:ext cx="7904798" cy="79047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06808" y="5419487"/>
            <a:ext cx="350877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50" dirty="0"/>
          </a:p>
        </p:txBody>
      </p:sp>
      <p:sp>
        <p:nvSpPr>
          <p:cNvPr id="9" name="Text 4"/>
          <p:cNvSpPr/>
          <p:nvPr/>
        </p:nvSpPr>
        <p:spPr>
          <a:xfrm>
            <a:off x="727829" y="7354967"/>
            <a:ext cx="1317474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Технологии и офисные принадлежности составляют наибольшую долю. Мебель также занимает значительную часть продаж.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998934" y="2823210"/>
            <a:ext cx="364128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Офисные принадлежности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7829" y="3272790"/>
            <a:ext cx="418361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35% от общего объема продаж. Ручки, бумага, блокноты.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015395" y="1637586"/>
            <a:ext cx="25994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Мебель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223391" y="2087166"/>
            <a:ext cx="418361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30% от общего объема продаж. Столы, стулья, шкафы.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0510957" y="2823210"/>
            <a:ext cx="25994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Технологии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9718953" y="3272790"/>
            <a:ext cx="418361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35% от общего объема продаж. Ноутбуки, смартфоны, принтеры.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04223"/>
            <a:ext cx="13113782" cy="135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Особенности географической картины продаж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309" y="4983361"/>
            <a:ext cx="4226838" cy="2650331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207556"/>
            <a:ext cx="337208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Региональные различия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2504" y="5675948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Западное побережье предпочитает технологии. Центральные штаты фокусируются на офисных принадлежностях.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983361"/>
            <a:ext cx="4226838" cy="2650331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207556"/>
            <a:ext cx="270843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Городские зоны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5916" y="5675948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 крупных городах спрос на все категории высок. Пригороды чаще покупают мебель и бытовые товары.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983361"/>
            <a:ext cx="4226838" cy="2650331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207556"/>
            <a:ext cx="2952393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Профиль покупателя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9329" y="5675948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 городах преобладает молодой, технологически подкованный покупатель. В сельских районах — более консервативные предпочтения.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645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985" y="3617595"/>
            <a:ext cx="10638353" cy="741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Статистика популярности товаров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29985" y="4714399"/>
            <a:ext cx="533519" cy="533519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8865" y="4758809"/>
            <a:ext cx="355640" cy="444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600557" y="4795838"/>
            <a:ext cx="307431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Топ-10 бестселлеров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600557" y="5308640"/>
            <a:ext cx="3355300" cy="1517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Определены самые популярные товары. Это указывает на ключевые сегменты рынка.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2204" y="4714399"/>
            <a:ext cx="533519" cy="533519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41084" y="4758809"/>
            <a:ext cx="355640" cy="444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6022777" y="4795838"/>
            <a:ext cx="3355300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Продажи на душу населения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022777" y="5679162"/>
            <a:ext cx="3355300" cy="189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Показатели варьируются по регионам. Это демонстрирует различия в покупательной способности.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74423" y="4714399"/>
            <a:ext cx="533519" cy="533519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63304" y="4758809"/>
            <a:ext cx="355640" cy="444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444996" y="4795838"/>
            <a:ext cx="2964537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Влияние акций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44996" y="5308640"/>
            <a:ext cx="3355300" cy="1517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Акции и распродажи значительно увеличивают объемы продаж. Особенно для электроники и мебели.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33607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Исследовательский анализ данных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3917633"/>
            <a:ext cx="7416403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Представляем углубленный анализ данных маркетплейса Amazon, проведенный нашей командой экспертов. Этот обзор охватывает ключевые аспекты структуры продаж, поведения покупателей и динамики товаров, предоставляя ценные сведения для стратегического планирования.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50198" y="658260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868478" y="6564154"/>
            <a:ext cx="323171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664" y="901184"/>
            <a:ext cx="7585472" cy="1391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Расширенная аналитика товарных категорий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516053" y="2626519"/>
            <a:ext cx="30480" cy="4701778"/>
          </a:xfrm>
          <a:prstGeom prst="roundRect">
            <a:avLst>
              <a:gd name="adj" fmla="val 306810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736020" y="2861667"/>
            <a:ext cx="667941" cy="30480"/>
          </a:xfrm>
          <a:prstGeom prst="roundRect">
            <a:avLst>
              <a:gd name="adj" fmla="val 306810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265605" y="2626519"/>
            <a:ext cx="500896" cy="50089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9008" y="2668191"/>
            <a:ext cx="333970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629406" y="2702957"/>
            <a:ext cx="392001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Глубокий анализ портфеля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29406" y="3184446"/>
            <a:ext cx="622173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Выявлены взаимосвязи между категориями. Это позволяет оптимизировать ассортимент.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36020" y="4577358"/>
            <a:ext cx="667941" cy="30480"/>
          </a:xfrm>
          <a:prstGeom prst="roundRect">
            <a:avLst>
              <a:gd name="adj" fmla="val 306810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265605" y="4342209"/>
            <a:ext cx="500896" cy="50089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9008" y="4383881"/>
            <a:ext cx="333970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629406" y="4418648"/>
            <a:ext cx="3175992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Ключевые показатели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29406" y="4900136"/>
            <a:ext cx="622173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Определены KPI для каждой категории. Это помогает оценить эффективность.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36020" y="6293048"/>
            <a:ext cx="667941" cy="30480"/>
          </a:xfrm>
          <a:prstGeom prst="roundRect">
            <a:avLst>
              <a:gd name="adj" fmla="val 306810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5605" y="6057900"/>
            <a:ext cx="500896" cy="500896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9008" y="6099572"/>
            <a:ext cx="333970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629406" y="6134338"/>
            <a:ext cx="2783086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Факторы успеха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29406" y="6615827"/>
            <a:ext cx="622173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Выявлены драйверы роста различных категорий. Это позволяет применять успешные стратегии.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1406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Обзор стратегии продаж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3926800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 этой презентации мы рассмотрим ключевые аспекты наших продаж, сосредоточившись на горячих точках и аналитике данных. Мы изучим детали городского анализа, продуктовые лидеры и профили покупателей.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3798" y="58021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noFill/>
            <a:prstDash val="solid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16906"/>
            <a:ext cx="725733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Горячие точки продаж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18182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Мы видим, что Калифорния и Нью-Йорк являются центрами заказов.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41011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Калифорния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473344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Высокая концентрация заказов.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3798" y="535031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Технологические хабы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863798" y="583144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Активный рынок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3929" y="41011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Нью-Йорк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23929" y="473344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Значительный объем продаж.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3929" y="535031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Финансовый центр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3929" y="583144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Высокий спрос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6481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Детали городского анализа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3277553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Продажи значительно варьируются от города к городу.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3798" y="395001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70" y="3996273"/>
            <a:ext cx="370165" cy="4627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65923" y="4034790"/>
            <a:ext cx="336506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Структурный анализ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1665923" y="4568309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Продажи по городам показывают уникальные паттерны.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863798" y="585156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70" y="5897820"/>
            <a:ext cx="370165" cy="4627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65923" y="593633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Спрос мегаполисов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665923" y="6469856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Каждый мегаполис имеет свои особенности спроса.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5153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Аналитика субкатегорий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276427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Изучение подкатегорий помогает выявить лидеров.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3798" y="3436739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5855" y="3698796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Гистограммы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25855" y="4232315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Визуализация продаж по подкатегориям.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95468" y="3436739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57524" y="3698796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Лидеры продаж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57524" y="4232315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Определение самых популярных подкатегорий.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63798" y="5925622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5855" y="618767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Потенциал роста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25855" y="6721197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Выявление перспективных ниш.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1639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Сравнение городских продаж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262913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Нью-Йорк, Лос-Анджелес, Чикаго - наши главные рынки.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3344704"/>
            <a:ext cx="616982" cy="6169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27597" y="344805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New York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1727597" y="3981569"/>
            <a:ext cx="65526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Лидер по объему продаж.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913114"/>
            <a:ext cx="616982" cy="6169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27597" y="501646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Angeles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727597" y="5549979"/>
            <a:ext cx="65526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Значительный вклад.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98" y="6481524"/>
            <a:ext cx="616982" cy="6169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27597" y="658487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Chicago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727597" y="7118390"/>
            <a:ext cx="65526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Высокий потенциал роста.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39691"/>
            <a:ext cx="1099625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Локальное поведение покупателей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60461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Культурные различия влияют на покупательское поведение.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06617" y="4619268"/>
            <a:ext cx="350853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Региональные модели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5152787"/>
            <a:ext cx="415135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Понимание местных привычек.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84" y="3277076"/>
            <a:ext cx="3612713" cy="36127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267920" y="4774883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37584" y="4909780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91662" y="3623548"/>
            <a:ext cx="388024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Культурное воздействие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491662" y="4157067"/>
            <a:ext cx="427493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Учет особенностей региона.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784" y="3277076"/>
            <a:ext cx="3612713" cy="3612713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875865" y="3269218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045529" y="3404116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491662" y="5614988"/>
            <a:ext cx="400276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Адаптация предложений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9491662" y="6148507"/>
            <a:ext cx="427493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Персонализация маркетинга.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784" y="3277076"/>
            <a:ext cx="3612713" cy="3612713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7875865" y="6280547"/>
            <a:ext cx="616982" cy="616982"/>
          </a:xfrm>
          <a:prstGeom prst="roundRect">
            <a:avLst>
              <a:gd name="adj" fmla="val 148057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8045529" y="6415445"/>
            <a:ext cx="27765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0891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Регион-центры потребления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272165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Определяем центральные зоны притяжения спроса.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141452" y="3394115"/>
            <a:ext cx="30480" cy="4026575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1388626" y="3656528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863798" y="339411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56370" y="3440370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75535" y="3478887"/>
            <a:ext cx="359925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Центральные регионы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75535" y="4012406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Высокий спрос, ключевые зоны.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388626" y="5163264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863798" y="490085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6370" y="494710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75535" y="498562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Зоны притяжения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375535" y="5519142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Географические концентрации потребителей.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388626" y="6670000"/>
            <a:ext cx="740450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863798" y="640758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56370" y="645384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75535" y="6492359"/>
            <a:ext cx="322076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Стратегии развития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375535" y="7025878"/>
            <a:ext cx="590466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Оптимизация логистики.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201" y="666393"/>
            <a:ext cx="7447598" cy="1514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Продуктовый лидер топ-10</a:t>
            </a:r>
            <a:endParaRPr kumimoji="0" lang="en-US" sz="4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48201" y="2544604"/>
            <a:ext cx="744759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Идентификация самых покупаемых товаров.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" y="3204805"/>
            <a:ext cx="1211699" cy="14539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23398" y="3447098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Name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2423398" y="3971092"/>
            <a:ext cx="5872401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Название товара.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01" y="4658797"/>
            <a:ext cx="1211699" cy="14539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23398" y="4901089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Quantity Sold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423398" y="5425083"/>
            <a:ext cx="5872401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Продано единиц.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01" y="6112788"/>
            <a:ext cx="1211699" cy="14539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423398" y="6355080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423398" y="6879074"/>
            <a:ext cx="5872401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Общий доход.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5941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Профиль среднего покупателя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297215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Создаем портрет идеального клиента маркетплейса.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3798" y="3644622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18987" y="364462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Идеальный клиент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18987" y="4178141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Кто наш основной потребитель?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233964" y="4819769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789152" y="4819769"/>
            <a:ext cx="452294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Потребительские привычки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89152" y="5353288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Как часто покупают, что предпочитают?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604248" y="5994916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159437" y="59949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Предпочтения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159437" y="6528435"/>
            <a:ext cx="61207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Что мотивирует их к покупке?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0171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Цель исследования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198" y="24431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70" y="2489418"/>
            <a:ext cx="370165" cy="462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323" y="2527935"/>
            <a:ext cx="2751892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Структура и динамика продаж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7152323" y="3832503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Изучение ключевых показателей продаж и их изменений.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10212705" y="24431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5276" y="2489418"/>
            <a:ext cx="370165" cy="462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14829" y="2527935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Сегментация покупателей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1014829" y="3446978"/>
            <a:ext cx="2751892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Выявление различных групп клиентов и их характеристик.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350198" y="551985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770" y="5566112"/>
            <a:ext cx="370165" cy="4627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323" y="5604629"/>
            <a:ext cx="586370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География и популяризация товаров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152323" y="6138148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распространения товаров по регионам и их популярности.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116" y="431483"/>
            <a:ext cx="3952994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Сезонность продаж</a:t>
            </a:r>
            <a:endParaRPr kumimoji="0" lang="en-US" sz="3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9116" y="1235512"/>
            <a:ext cx="1353216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Продажи возрастают в праздничный сезон.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16" y="1662946"/>
            <a:ext cx="13532168" cy="75779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9116" y="9417368"/>
            <a:ext cx="1353216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Продажи значительно возрастают в конце года.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25823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финансовых показателей и операций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4509849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Этот отчёт предоставляет ключевые данные о влиянии скидок на продажи, финансовых результатах, эффективности цепочки поставок и прогнозах спроса.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50198" y="599039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868478" y="5971937"/>
            <a:ext cx="323171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720" y="634603"/>
            <a:ext cx="7528560" cy="1442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Влияние скидок на продажи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07720" y="2423041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57695" y="2502337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Влияние скидок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57695" y="3001327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Прямая корреляция с общим оборотом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07720" y="3832265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57695" y="3911560"/>
            <a:ext cx="288500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Средняя скидка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57695" y="4410551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Составляет примерно 15%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07720" y="5241488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57695" y="5320784"/>
            <a:ext cx="344709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Привлечение клиентов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57695" y="5819775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Скидки стимулируют новых покупателей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7720" y="6650712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57695" y="6730008"/>
            <a:ext cx="354615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Увеличение лояльности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57695" y="7228999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Повторные покупки растут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026" y="460415"/>
            <a:ext cx="6538912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Итоги по основным метрикам</a:t>
            </a:r>
            <a:endParaRPr kumimoji="0" lang="en-US" sz="3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26" y="1318617"/>
            <a:ext cx="13458349" cy="75366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6026" y="9043630"/>
            <a:ext cx="1345834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Представлена табличная сводка важнейших финансовых показателей: чистые доходы, общие расходы и средний чек.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95651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Уровень эффективности канала поставок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55520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Standard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4187547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Экономичность, широкое покрытие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5199221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2-5 дней доставка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3798" y="5680353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Низкая стоимость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576" y="355520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Express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72576" y="4187547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Быстро, но дороже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72576" y="4804410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1-2 дня доставка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72576" y="5285542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Высокая надёжность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81354" y="355520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Next-day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81354" y="4187547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Максимальная скорость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81354" y="4804410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Доставка на следующий день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81354" y="5680353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Премиум-сегмент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63798" y="643913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Эффективность логистики — ключевой фактор конкурентоспособности на рынке.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567928"/>
            <a:ext cx="5346621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Финансовый баланс</a:t>
            </a:r>
            <a:endParaRPr kumimoji="0" lang="en-US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28" y="1523167"/>
            <a:ext cx="1032748" cy="20471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5377" y="172962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Прибыль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65377" y="2176224"/>
            <a:ext cx="63557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 продуктовым линиям: X, Y, Z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65377" y="2630567"/>
            <a:ext cx="63557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Продукт А: +15%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2065377" y="3033355"/>
            <a:ext cx="63557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Продукт Б: +10%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28" y="3570327"/>
            <a:ext cx="1032748" cy="20471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65377" y="377678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Убытки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65377" y="4223385"/>
            <a:ext cx="63557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Выявленные по продуктовым линиям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065377" y="4677728"/>
            <a:ext cx="63557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Продукт В: -5%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065377" y="5080516"/>
            <a:ext cx="63557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Продукт Г: -2%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28" y="5617488"/>
            <a:ext cx="1032748" cy="204716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065377" y="582394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Чистая маржа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2065377" y="6270546"/>
            <a:ext cx="63557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 каждую продажу: ~N%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2065377" y="6724888"/>
            <a:ext cx="63557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Оптимизация затрат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065377" y="7127677"/>
            <a:ext cx="635579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Увеличение рентабельности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4320"/>
            <a:ext cx="807910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Прогноз будущего спроса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01629" y="296275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данных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3496270"/>
            <a:ext cx="3823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 основе прошлых периодов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11" y="3223141"/>
            <a:ext cx="369213" cy="46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267" y="296275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Прогноз квартала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43267" y="3496270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Рост на 7-10%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553" y="3607475"/>
            <a:ext cx="369213" cy="4616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267" y="520838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Адаптивность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43267" y="5741908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Быстрое реагирование на рынок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219" y="5809417"/>
            <a:ext cx="369213" cy="46160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01629" y="540579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Стратегия роста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8"/>
          <p:cNvSpPr/>
          <p:nvPr/>
        </p:nvSpPr>
        <p:spPr>
          <a:xfrm>
            <a:off x="863798" y="5939314"/>
            <a:ext cx="3823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Укрепление позиций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277" y="5425083"/>
            <a:ext cx="369213" cy="4616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9241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Основные проблемы и ограничения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198" y="3105150"/>
            <a:ext cx="3584853" cy="2232779"/>
          </a:xfrm>
          <a:prstGeom prst="roundRect">
            <a:avLst>
              <a:gd name="adj" fmla="val 464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255" y="3367207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Факторы риска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12255" y="3900726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Неопределённость в моделях данных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81868" y="3105150"/>
            <a:ext cx="3584853" cy="2232779"/>
          </a:xfrm>
          <a:prstGeom prst="roundRect">
            <a:avLst>
              <a:gd name="adj" fmla="val 464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3367207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Неполные сведения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43924" y="4286250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Пробелы в исходных данных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50198" y="5584746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255" y="5846802"/>
            <a:ext cx="316075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Устаревшие данные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12255" y="6380321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Неактуальная информация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1142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Заключение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2052876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Мы рассмотрели ключевые аспекты финансового и операционного анализа.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3798" y="3120152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18987" y="312015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Ключевые выводы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18987" y="3653671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Определены основные драйверы и барьеры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233964" y="4295299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789152" y="429529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Рекомендации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89152" y="4828818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Предложения для улучшения показателей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604248" y="5470446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159437" y="54704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Дальнейшие шаги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159437" y="6003965"/>
            <a:ext cx="61207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Планирование будущих действий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63798" y="692324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Благодарим за внимание!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CE88098-D329-D4B6-7366-FABF4B404EC2}"/>
              </a:ext>
            </a:extLst>
          </p:cNvPr>
          <p:cNvSpPr/>
          <p:nvPr/>
        </p:nvSpPr>
        <p:spPr>
          <a:xfrm>
            <a:off x="-1231641" y="615821"/>
            <a:ext cx="11532636" cy="1474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Спасибо за внимание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C917147-FC5A-51C0-BEEA-A7A895EC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90530"/>
            <a:ext cx="566976" cy="5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256BF-0E94-994E-17F5-242B5CBFB7ED}"/>
              </a:ext>
            </a:extLst>
          </p:cNvPr>
          <p:cNvSpPr txBox="1"/>
          <p:nvPr/>
        </p:nvSpPr>
        <p:spPr>
          <a:xfrm>
            <a:off x="1360766" y="3211175"/>
            <a:ext cx="7931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2"/>
                </a:solidFill>
              </a:rPr>
              <a:t>Олег Герасимчук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BCB18-B8CC-2B2E-E0D3-8BA387802221}"/>
              </a:ext>
            </a:extLst>
          </p:cNvPr>
          <p:cNvSpPr txBox="1"/>
          <p:nvPr/>
        </p:nvSpPr>
        <p:spPr>
          <a:xfrm>
            <a:off x="1360766" y="3907981"/>
            <a:ext cx="7931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2"/>
                </a:solidFill>
              </a:rPr>
              <a:t>Эксперт по анализу данных</a:t>
            </a: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B2CDBA9B-20EB-D700-687D-654C53C6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32139"/>
            <a:ext cx="566976" cy="566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FDA77E-FF67-8AD2-7D86-A392DA0127CA}"/>
              </a:ext>
            </a:extLst>
          </p:cNvPr>
          <p:cNvSpPr txBox="1"/>
          <p:nvPr/>
        </p:nvSpPr>
        <p:spPr>
          <a:xfrm>
            <a:off x="1491395" y="4752920"/>
            <a:ext cx="793102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Свяжитесь по телефону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38F61-1D72-361A-F9F1-347D64DF8039}"/>
              </a:ext>
            </a:extLst>
          </p:cNvPr>
          <p:cNvSpPr txBox="1"/>
          <p:nvPr/>
        </p:nvSpPr>
        <p:spPr>
          <a:xfrm>
            <a:off x="1491395" y="5260893"/>
            <a:ext cx="7931020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+7 905 319 25 93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BB903B8D-6BBF-EC35-25CF-837E96A13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73748"/>
            <a:ext cx="566976" cy="5669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A6F3A7-4F17-67E6-1FD4-08E68E3EA6FC}"/>
              </a:ext>
            </a:extLst>
          </p:cNvPr>
          <p:cNvSpPr txBox="1"/>
          <p:nvPr/>
        </p:nvSpPr>
        <p:spPr>
          <a:xfrm>
            <a:off x="1491395" y="6308399"/>
            <a:ext cx="7931020" cy="46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Напишите на почту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A0E424-DB3B-784E-6272-F3BD3470DEEF}"/>
              </a:ext>
            </a:extLst>
          </p:cNvPr>
          <p:cNvSpPr txBox="1"/>
          <p:nvPr/>
        </p:nvSpPr>
        <p:spPr>
          <a:xfrm>
            <a:off x="1491395" y="6815771"/>
            <a:ext cx="7931020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olegavsim@gmail.com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595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779" y="558284"/>
            <a:ext cx="8273058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Общая структура исследования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9" y="1596033"/>
            <a:ext cx="1012508" cy="12150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5015" y="1798439"/>
            <a:ext cx="398728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Загрузка и подготовка данных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5015" y="2236232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Начальный этап сбора и очистки.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9" y="2811066"/>
            <a:ext cx="1012508" cy="12150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5015" y="3013472"/>
            <a:ext cx="35309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Описание и анализ данных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5015" y="3451265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Изучение уникальных сущностей и географии.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9" y="4026098"/>
            <a:ext cx="1012508" cy="12150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5015" y="4228505"/>
            <a:ext cx="280749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Временная динамика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5015" y="4666297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продаж по месяцам.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79" y="5241131"/>
            <a:ext cx="1012508" cy="12150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5015" y="5443537"/>
            <a:ext cx="349889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Категории и популярность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5015" y="5881330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Классификация товаров и бестселлеры.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779" y="6456164"/>
            <a:ext cx="1012508" cy="12150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5015" y="6658570"/>
            <a:ext cx="326040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Выводы и рекомендации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5015" y="7096363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Обобщение результатов и дальнейшие шаги.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578" y="640794"/>
            <a:ext cx="7512844" cy="1456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Подготовительная работа</a:t>
            </a:r>
            <a:endParaRPr kumimoji="0" lang="en-US" sz="4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8" y="2446615"/>
            <a:ext cx="1165027" cy="1715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30053" y="2679621"/>
            <a:ext cx="3576042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Сбор и загрузка данных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2330053" y="3183374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Данные собраны из различных источников и загружены в систему.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78" y="4161949"/>
            <a:ext cx="1165027" cy="17153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30053" y="4394954"/>
            <a:ext cx="4752023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Предварительное исследование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2330053" y="4898708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Выполнен первоначальный анализ наборов данных для понимания структуры.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78" y="5877282"/>
            <a:ext cx="1165027" cy="17153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30053" y="6110288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Проверка данных</a:t>
            </a:r>
            <a:endParaRPr kumimoji="0" lang="en-US" sz="2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330053" y="6614041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Проверено наличие дубликатов и пропущенных значений.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42173"/>
            <a:ext cx="629388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Подготовка данных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304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Этапы обработки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1627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Приведение типов данных.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439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Преобразование формата даты.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25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Удаление дублированных записей.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60617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Заполнение отсутствующих значений.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5304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Результаты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4162782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Количество записей уменьшилось с 1687 до 999. Это значительно улучшило качество данных.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9317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Типы данных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98144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Форматы полей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3613785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DateTime для временных меток.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4489728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Integer для количественных показателей.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3798" y="576048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Float для дробных значений.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576" y="2981444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Преобразование данных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72576" y="3999309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Поле "Order Date" приведено к корректному формату.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72576" y="5270063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Обеспечена точность временных данных.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81354" y="298144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Объем записей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81354" y="3613785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Получено 99 тысяч уникальных записей.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81354" y="4489728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Это обеспечивает достаточную выборку для анализа.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0083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Пропущенные значения</a:t>
            </a:r>
            <a:endParaRPr kumimoji="0" lang="en-US" sz="4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3798" y="2913578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8987" y="2913578"/>
            <a:ext cx="337292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пустых ячеек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8987" y="3447098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Проведено выявление всех ячеек без данных.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233964" y="4088725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152" y="4088725"/>
            <a:ext cx="546818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Заполнение недостающих данных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789152" y="4622244"/>
            <a:ext cx="649104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Использованы статистические методы для восполнения пробелов.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604248" y="5658683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59437" y="5658683"/>
            <a:ext cx="322504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Методы заполнения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159437" y="6192203"/>
            <a:ext cx="612076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Применены Median и Mode для обеспечения точности.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977" y="664845"/>
            <a:ext cx="7614047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5F0F0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уникальных заказов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64977" y="2467689"/>
            <a:ext cx="3643074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9994</a:t>
            </a:r>
            <a:endParaRPr kumimoji="0" lang="en-US" sz="5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43357" y="3461861"/>
            <a:ext cx="288631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Уникальных заказов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4977" y="3934420"/>
            <a:ext cx="3643074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Общее количество уникальных транзакций.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35830" y="2467689"/>
            <a:ext cx="3643193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100%</a:t>
            </a:r>
            <a:endParaRPr kumimoji="0" lang="en-US" sz="5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91363" y="3461861"/>
            <a:ext cx="273200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Точность данных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35830" y="3934420"/>
            <a:ext cx="3643193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После очистки данных обеспечена высокая точность.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750344" y="5398651"/>
            <a:ext cx="3643193" cy="721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2D</a:t>
            </a:r>
            <a:endParaRPr kumimoji="0" lang="en-US" sz="5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205877" y="6392823"/>
            <a:ext cx="273200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Визуализация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50344" y="6865382"/>
            <a:ext cx="3643193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2E6E9"/>
                </a:solidFill>
                <a:effectLst/>
                <a:uLnTx/>
                <a:uFillTx/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Пространственная диаграмма для анализа распределения.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1352</Words>
  <Application>Microsoft Office PowerPoint</Application>
  <PresentationFormat>Произвольный</PresentationFormat>
  <Paragraphs>333</Paragraphs>
  <Slides>39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Merriweather</vt:lpstr>
      <vt:lpstr>Calibri</vt:lpstr>
      <vt:lpstr>Brygada 1918 Semi Bold</vt:lpstr>
      <vt:lpstr>Aptos</vt:lpstr>
      <vt:lpstr>Merriweather Bold</vt:lpstr>
      <vt:lpstr>Brygada 1918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Олег Герасимчук</cp:lastModifiedBy>
  <cp:revision>3</cp:revision>
  <dcterms:created xsi:type="dcterms:W3CDTF">2025-05-31T19:22:31Z</dcterms:created>
  <dcterms:modified xsi:type="dcterms:W3CDTF">2025-05-31T20:49:31Z</dcterms:modified>
</cp:coreProperties>
</file>